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4"/>
  </p:sldMasterIdLst>
  <p:notesMasterIdLst>
    <p:notesMasterId r:id="rId15"/>
  </p:notesMasterIdLst>
  <p:handoutMasterIdLst>
    <p:handoutMasterId r:id="rId16"/>
  </p:handoutMasterIdLst>
  <p:sldIdLst>
    <p:sldId id="274" r:id="rId5"/>
    <p:sldId id="257" r:id="rId6"/>
    <p:sldId id="275" r:id="rId7"/>
    <p:sldId id="276" r:id="rId8"/>
    <p:sldId id="277" r:id="rId9"/>
    <p:sldId id="278" r:id="rId10"/>
    <p:sldId id="279" r:id="rId11"/>
    <p:sldId id="280" r:id="rId12"/>
    <p:sldId id="281" r:id="rId13"/>
    <p:sldId id="28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28"/>
  </p:normalViewPr>
  <p:slideViewPr>
    <p:cSldViewPr snapToGrid="0" snapToObjects="1">
      <p:cViewPr varScale="1">
        <p:scale>
          <a:sx n="109" d="100"/>
          <a:sy n="109" d="100"/>
        </p:scale>
        <p:origin x="108" y="174"/>
      </p:cViewPr>
      <p:guideLst/>
    </p:cSldViewPr>
  </p:slideViewPr>
  <p:notesTextViewPr>
    <p:cViewPr>
      <p:scale>
        <a:sx n="1" d="1"/>
        <a:sy n="1" d="1"/>
      </p:scale>
      <p:origin x="0" y="0"/>
    </p:cViewPr>
  </p:notesTextViewPr>
  <p:notesViewPr>
    <p:cSldViewPr snapToGrid="0" snapToObjects="1">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939FE9-0B2E-4997-BA24-44FF9669BA9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0AE1028-7A43-40A3-A2EC-124FFB073D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B3D3C9-ED3E-4430-A8CA-03711A676035}" type="datetimeFigureOut">
              <a:rPr lang="en-US" smtClean="0"/>
              <a:t>11/23/2023</a:t>
            </a:fld>
            <a:endParaRPr lang="en-US" dirty="0"/>
          </a:p>
        </p:txBody>
      </p:sp>
      <p:sp>
        <p:nvSpPr>
          <p:cNvPr id="4" name="Footer Placeholder 3">
            <a:extLst>
              <a:ext uri="{FF2B5EF4-FFF2-40B4-BE49-F238E27FC236}">
                <a16:creationId xmlns:a16="http://schemas.microsoft.com/office/drawing/2014/main" id="{8ACACB66-3B0A-415A-9449-9278044DA5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9B7EC22-6F70-469D-B720-84BF796C51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94CC5C-2831-4FAC-8076-6410B257E0B7}" type="slidenum">
              <a:rPr lang="en-US" smtClean="0"/>
              <a:t>‹#›</a:t>
            </a:fld>
            <a:endParaRPr lang="en-US" dirty="0"/>
          </a:p>
        </p:txBody>
      </p:sp>
    </p:spTree>
    <p:extLst>
      <p:ext uri="{BB962C8B-B14F-4D97-AF65-F5344CB8AC3E}">
        <p14:creationId xmlns:p14="http://schemas.microsoft.com/office/powerpoint/2010/main" val="9509838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E67E2B-6215-4DB6-B113-75ACD1123374}" type="datetimeFigureOut">
              <a:rPr lang="en-US" smtClean="0"/>
              <a:t>11/23/2023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C8106-034A-47C1-ADA6-0A1F9E0E7474}" type="slidenum">
              <a:rPr lang="en-US" smtClean="0"/>
              <a:t>‹#›</a:t>
            </a:fld>
            <a:endParaRPr lang="en-US" dirty="0"/>
          </a:p>
        </p:txBody>
      </p:sp>
    </p:spTree>
    <p:extLst>
      <p:ext uri="{BB962C8B-B14F-4D97-AF65-F5344CB8AC3E}">
        <p14:creationId xmlns:p14="http://schemas.microsoft.com/office/powerpoint/2010/main" val="2880787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BC8106-034A-47C1-ADA6-0A1F9E0E7474}" type="slidenum">
              <a:rPr lang="en-US" smtClean="0"/>
              <a:t>2</a:t>
            </a:fld>
            <a:endParaRPr lang="en-US" dirty="0"/>
          </a:p>
        </p:txBody>
      </p:sp>
    </p:spTree>
    <p:extLst>
      <p:ext uri="{BB962C8B-B14F-4D97-AF65-F5344CB8AC3E}">
        <p14:creationId xmlns:p14="http://schemas.microsoft.com/office/powerpoint/2010/main" val="3095859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smtClean="0"/>
              <a:pPr/>
              <a:t>11/23/2023</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smtClean="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7796242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150405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smtClean="0"/>
              <a:pPr/>
              <a:t>11/23/2023</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66594190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332195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11/23/2023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269596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11/23/2023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592791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11/23/2023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809832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11/23/2023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84512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11/23/2023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63938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051425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845499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smtClean="0"/>
              <a:pPr/>
              <a:t>11/23/2023</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15156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8759-9E43-7FE9-873F-924A7B4970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B029BAC-F6B2-2BA2-94ED-5A8085AF5BA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32833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 name="Picture 24" descr="person with bookbag staring out over the mountains">
            <a:extLst>
              <a:ext uri="{FF2B5EF4-FFF2-40B4-BE49-F238E27FC236}">
                <a16:creationId xmlns:a16="http://schemas.microsoft.com/office/drawing/2014/main" id="{0461DC49-1338-C24E-A3BB-5919AD12F596}"/>
              </a:ext>
            </a:extLst>
          </p:cNvPr>
          <p:cNvPicPr>
            <a:picLocks noChangeAspect="1"/>
          </p:cNvPicPr>
          <p:nvPr/>
        </p:nvPicPr>
        <p:blipFill rotWithShape="1">
          <a:blip r:embed="rId3" cstate="hq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207390" y="-32558"/>
            <a:ext cx="12191999" cy="6859300"/>
          </a:xfrm>
          <a:prstGeom prst="rect">
            <a:avLst/>
          </a:prstGeom>
          <a:noFill/>
        </p:spPr>
      </p:pic>
      <p:sp>
        <p:nvSpPr>
          <p:cNvPr id="30" name="Rectangle 29">
            <a:extLst>
              <a:ext uri="{FF2B5EF4-FFF2-40B4-BE49-F238E27FC236}">
                <a16:creationId xmlns:a16="http://schemas.microsoft.com/office/drawing/2014/main" id="{310B1DD0-264A-47E3-A16A-C87AFA51E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8" y="0"/>
            <a:ext cx="12192000" cy="6858000"/>
          </a:xfrm>
          <a:prstGeom prst="rect">
            <a:avLst/>
          </a:prstGeom>
          <a:gradFill flip="none" rotWithShape="1">
            <a:gsLst>
              <a:gs pos="2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6">
            <a:extLst>
              <a:ext uri="{FF2B5EF4-FFF2-40B4-BE49-F238E27FC236}">
                <a16:creationId xmlns:a16="http://schemas.microsoft.com/office/drawing/2014/main" id="{69C1BB7B-F21E-41A2-B30C-D8507B960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txBody>
          <a:bodyPr/>
          <a:lstStyle/>
          <a:p>
            <a:endParaRPr lang="en-US"/>
          </a:p>
        </p:txBody>
      </p:sp>
      <p:sp>
        <p:nvSpPr>
          <p:cNvPr id="34" name="Freeform 6">
            <a:extLst>
              <a:ext uri="{FF2B5EF4-FFF2-40B4-BE49-F238E27FC236}">
                <a16:creationId xmlns:a16="http://schemas.microsoft.com/office/drawing/2014/main" id="{DF6D7DDE-F8A1-4105-9729-F9EB5F81A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A5C93519-6B29-1346-9FCB-0835B80531A4}"/>
              </a:ext>
            </a:extLst>
          </p:cNvPr>
          <p:cNvSpPr>
            <a:spLocks noGrp="1"/>
          </p:cNvSpPr>
          <p:nvPr>
            <p:ph type="ctrTitle"/>
          </p:nvPr>
        </p:nvSpPr>
        <p:spPr>
          <a:xfrm>
            <a:off x="1909630" y="1164550"/>
            <a:ext cx="8361229" cy="1737171"/>
          </a:xfrm>
        </p:spPr>
        <p:txBody>
          <a:bodyPr>
            <a:normAutofit fontScale="90000"/>
          </a:bodyPr>
          <a:lstStyle/>
          <a:p>
            <a:r>
              <a:rPr lang="en-US" sz="13800" dirty="0">
                <a:solidFill>
                  <a:schemeClr val="bg2"/>
                </a:solidFill>
                <a:effectLst>
                  <a:outerShdw blurRad="38100" dist="38100" dir="2700000" algn="tl">
                    <a:srgbClr val="000000">
                      <a:alpha val="43137"/>
                    </a:srgbClr>
                  </a:outerShdw>
                </a:effectLst>
              </a:rPr>
              <a:t>SAINTS</a:t>
            </a:r>
            <a:endParaRPr lang="en-US" dirty="0">
              <a:solidFill>
                <a:schemeClr val="bg2"/>
              </a:solidFill>
              <a:effectLst>
                <a:outerShdw blurRad="38100" dist="38100" dir="2700000" algn="tl">
                  <a:srgbClr val="000000">
                    <a:alpha val="43137"/>
                  </a:srgbClr>
                </a:outerShdw>
              </a:effectLst>
            </a:endParaRPr>
          </a:p>
        </p:txBody>
      </p:sp>
      <p:sp>
        <p:nvSpPr>
          <p:cNvPr id="4" name="Subtitle 3">
            <a:extLst>
              <a:ext uri="{FF2B5EF4-FFF2-40B4-BE49-F238E27FC236}">
                <a16:creationId xmlns:a16="http://schemas.microsoft.com/office/drawing/2014/main" id="{6E661E49-0788-40C2-A5B6-638ADED71159}"/>
              </a:ext>
            </a:extLst>
          </p:cNvPr>
          <p:cNvSpPr>
            <a:spLocks noGrp="1"/>
          </p:cNvSpPr>
          <p:nvPr>
            <p:ph type="subTitle" idx="1"/>
          </p:nvPr>
        </p:nvSpPr>
        <p:spPr>
          <a:xfrm>
            <a:off x="2674405" y="3100244"/>
            <a:ext cx="6831673" cy="631084"/>
          </a:xfrm>
        </p:spPr>
        <p:txBody>
          <a:bodyPr>
            <a:normAutofit fontScale="92500" lnSpcReduction="10000"/>
          </a:bodyPr>
          <a:lstStyle/>
          <a:p>
            <a:r>
              <a:rPr lang="en-US" sz="3600" dirty="0">
                <a:solidFill>
                  <a:schemeClr val="bg2"/>
                </a:solidFill>
              </a:rPr>
              <a:t>and</a:t>
            </a:r>
          </a:p>
          <a:p>
            <a:endParaRPr lang="en-US" dirty="0">
              <a:solidFill>
                <a:schemeClr val="bg2"/>
              </a:solidFill>
            </a:endParaRPr>
          </a:p>
        </p:txBody>
      </p:sp>
      <p:sp>
        <p:nvSpPr>
          <p:cNvPr id="3" name="Title 1">
            <a:extLst>
              <a:ext uri="{FF2B5EF4-FFF2-40B4-BE49-F238E27FC236}">
                <a16:creationId xmlns:a16="http://schemas.microsoft.com/office/drawing/2014/main" id="{B3F3E5CF-94DB-5F4F-A513-C92928A5DB15}"/>
              </a:ext>
            </a:extLst>
          </p:cNvPr>
          <p:cNvSpPr txBox="1">
            <a:spLocks/>
          </p:cNvSpPr>
          <p:nvPr/>
        </p:nvSpPr>
        <p:spPr>
          <a:xfrm>
            <a:off x="1909628" y="3956279"/>
            <a:ext cx="8361229" cy="1737171"/>
          </a:xfrm>
          <a:prstGeom prst="rect">
            <a:avLst/>
          </a:prstGeom>
        </p:spPr>
        <p:txBody>
          <a:bodyPr vert="horz" lIns="91440" tIns="45720" rIns="91440" bIns="45720" rtlCol="0" anchor="b">
            <a:normAutofit fontScale="90000" lnSpcReduction="10000"/>
          </a:bodyPr>
          <a:lstStyle>
            <a:lvl1pPr algn="ctr" defTabSz="914400" rtl="0" eaLnBrk="1" latinLnBrk="0" hangingPunct="1">
              <a:lnSpc>
                <a:spcPct val="89000"/>
              </a:lnSpc>
              <a:spcBef>
                <a:spcPct val="0"/>
              </a:spcBef>
              <a:buNone/>
              <a:defRPr sz="7200" kern="1200" cap="all" baseline="0">
                <a:solidFill>
                  <a:schemeClr val="tx2"/>
                </a:solidFill>
                <a:latin typeface="+mj-lt"/>
                <a:ea typeface="+mj-ea"/>
                <a:cs typeface="+mj-cs"/>
              </a:defRPr>
            </a:lvl1pPr>
          </a:lstStyle>
          <a:p>
            <a:r>
              <a:rPr lang="en-US" sz="13800" dirty="0">
                <a:solidFill>
                  <a:schemeClr val="bg2"/>
                </a:solidFill>
                <a:effectLst>
                  <a:outerShdw blurRad="38100" dist="38100" dir="2700000" algn="tl">
                    <a:srgbClr val="000000">
                      <a:alpha val="43137"/>
                    </a:srgbClr>
                  </a:outerShdw>
                </a:effectLst>
              </a:rPr>
              <a:t>SINNERS</a:t>
            </a:r>
            <a:endParaRPr lang="en-US" dirty="0">
              <a:solidFill>
                <a:schemeClr val="bg2"/>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465803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4">
                                            <p:txEl>
                                              <p:pRg st="0" end="0"/>
                                            </p:txEl>
                                          </p:spTgt>
                                        </p:tgtEl>
                                      </p:cBhvr>
                                    </p:animEffect>
                                  </p:childTnLst>
                                </p:cTn>
                              </p:par>
                            </p:childTnLst>
                          </p:cTn>
                        </p:par>
                        <p:par>
                          <p:cTn id="15" fill="hold">
                            <p:stCondLst>
                              <p:cond delay="500"/>
                            </p:stCondLst>
                            <p:childTnLst>
                              <p:par>
                                <p:cTn id="16" presetID="14" presetClass="entr" presetSubtype="1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8759-9E43-7FE9-873F-924A7B497022}"/>
              </a:ext>
            </a:extLst>
          </p:cNvPr>
          <p:cNvSpPr>
            <a:spLocks noGrp="1"/>
          </p:cNvSpPr>
          <p:nvPr>
            <p:ph type="title"/>
          </p:nvPr>
        </p:nvSpPr>
        <p:spPr>
          <a:xfrm>
            <a:off x="1371600" y="289874"/>
            <a:ext cx="9601200" cy="963891"/>
          </a:xfrm>
        </p:spPr>
        <p:txBody>
          <a:bodyPr>
            <a:normAutofit fontScale="90000"/>
          </a:bodyPr>
          <a:lstStyle/>
          <a:p>
            <a:pPr algn="ctr"/>
            <a:r>
              <a:rPr lang="en-US" sz="6600" dirty="0">
                <a:effectLst>
                  <a:outerShdw blurRad="38100" dist="38100" dir="2700000" algn="tl">
                    <a:srgbClr val="000000">
                      <a:alpha val="43137"/>
                    </a:srgbClr>
                  </a:outerShdw>
                </a:effectLst>
              </a:rPr>
              <a:t>What Is A Saint?</a:t>
            </a:r>
          </a:p>
        </p:txBody>
      </p:sp>
      <p:sp>
        <p:nvSpPr>
          <p:cNvPr id="3" name="Content Placeholder 2">
            <a:extLst>
              <a:ext uri="{FF2B5EF4-FFF2-40B4-BE49-F238E27FC236}">
                <a16:creationId xmlns:a16="http://schemas.microsoft.com/office/drawing/2014/main" id="{EB029BAC-F6B2-2BA2-94ED-5A8085AF5BA9}"/>
              </a:ext>
            </a:extLst>
          </p:cNvPr>
          <p:cNvSpPr>
            <a:spLocks noGrp="1"/>
          </p:cNvSpPr>
          <p:nvPr>
            <p:ph idx="1"/>
          </p:nvPr>
        </p:nvSpPr>
        <p:spPr>
          <a:xfrm>
            <a:off x="876693" y="1074656"/>
            <a:ext cx="10416618" cy="5493469"/>
          </a:xfrm>
        </p:spPr>
        <p:txBody>
          <a:bodyPr>
            <a:normAutofit lnSpcReduction="10000"/>
          </a:bodyPr>
          <a:lstStyle/>
          <a:p>
            <a:r>
              <a:rPr lang="en-US" sz="2800" dirty="0">
                <a:effectLst>
                  <a:outerShdw blurRad="38100" dist="38100" dir="2700000" algn="tl">
                    <a:srgbClr val="000000">
                      <a:alpha val="43137"/>
                    </a:srgbClr>
                  </a:outerShdw>
                </a:effectLst>
              </a:rPr>
              <a:t>Someone who has been dead long enough for everyone to forget about the bad things they have done</a:t>
            </a:r>
          </a:p>
          <a:p>
            <a:r>
              <a:rPr lang="en-US" sz="2800" dirty="0">
                <a:effectLst>
                  <a:outerShdw blurRad="38100" dist="38100" dir="2700000" algn="tl">
                    <a:srgbClr val="000000">
                      <a:alpha val="43137"/>
                    </a:srgbClr>
                  </a:outerShdw>
                </a:effectLst>
              </a:rPr>
              <a:t>“A saint is a holy person who is known for his or her “heroic sanctity” and who is thought to be in heaven.”</a:t>
            </a:r>
          </a:p>
          <a:p>
            <a:r>
              <a:rPr lang="en-US" sz="2800" dirty="0">
                <a:effectLst>
                  <a:outerShdw blurRad="38100" dist="38100" dir="2700000" algn="tl">
                    <a:srgbClr val="000000">
                      <a:alpha val="43137"/>
                    </a:srgbClr>
                  </a:outerShdw>
                </a:effectLst>
              </a:rPr>
              <a:t>Romans 1:6,7 “called of Jesus Christ”  “called {to be} saints." </a:t>
            </a:r>
          </a:p>
          <a:p>
            <a:r>
              <a:rPr lang="en-US" sz="2800" dirty="0">
                <a:effectLst>
                  <a:outerShdw blurRad="38100" dist="38100" dir="2700000" algn="tl">
                    <a:srgbClr val="000000">
                      <a:alpha val="43137"/>
                    </a:srgbClr>
                  </a:outerShdw>
                </a:effectLst>
              </a:rPr>
              <a:t>1 Corinthians 1:2 “church of God which is at Corinth, to those who are sanctified in Christ Jesus, called {to be} saints”</a:t>
            </a:r>
          </a:p>
          <a:p>
            <a:r>
              <a:rPr lang="en-US" sz="2800" dirty="0">
                <a:effectLst>
                  <a:outerShdw blurRad="38100" dist="38100" dir="2700000" algn="tl">
                    <a:srgbClr val="000000">
                      <a:alpha val="43137"/>
                    </a:srgbClr>
                  </a:outerShdw>
                </a:effectLst>
              </a:rPr>
              <a:t>Sanctified –</a:t>
            </a:r>
            <a:r>
              <a:rPr lang="en-US" sz="2800" dirty="0" err="1">
                <a:effectLst>
                  <a:outerShdw blurRad="38100" dist="38100" dir="2700000" algn="tl">
                    <a:srgbClr val="000000">
                      <a:alpha val="43137"/>
                    </a:srgbClr>
                  </a:outerShdw>
                </a:effectLst>
              </a:rPr>
              <a:t>hagiazo</a:t>
            </a:r>
            <a:r>
              <a:rPr lang="en-US" sz="2800" dirty="0">
                <a:effectLst>
                  <a:outerShdw blurRad="38100" dist="38100" dir="2700000" algn="tl">
                    <a:srgbClr val="000000">
                      <a:alpha val="43137"/>
                    </a:srgbClr>
                  </a:outerShdw>
                </a:effectLst>
              </a:rPr>
              <a:t> “ to make holy, i.e. (ceremonially) purify or consecrate." </a:t>
            </a:r>
          </a:p>
          <a:p>
            <a:r>
              <a:rPr lang="en-US" sz="2800" dirty="0">
                <a:effectLst>
                  <a:outerShdw blurRad="38100" dist="38100" dir="2700000" algn="tl">
                    <a:srgbClr val="000000">
                      <a:alpha val="43137"/>
                    </a:srgbClr>
                  </a:outerShdw>
                </a:effectLst>
              </a:rPr>
              <a:t>Saints – </a:t>
            </a:r>
            <a:r>
              <a:rPr lang="en-US" sz="2800" dirty="0" err="1">
                <a:effectLst>
                  <a:outerShdw blurRad="38100" dist="38100" dir="2700000" algn="tl">
                    <a:srgbClr val="000000">
                      <a:alpha val="43137"/>
                    </a:srgbClr>
                  </a:outerShdw>
                </a:effectLst>
              </a:rPr>
              <a:t>hagios</a:t>
            </a:r>
            <a:r>
              <a:rPr lang="en-US" sz="2800" dirty="0">
                <a:effectLst>
                  <a:outerShdw blurRad="38100" dist="38100" dir="2700000" algn="tl">
                    <a:srgbClr val="000000">
                      <a:alpha val="43137"/>
                    </a:srgbClr>
                  </a:outerShdw>
                </a:effectLst>
              </a:rPr>
              <a:t> “, sacred (physically, pure, morally blameless or religious, ceremonially, consecrated)."  </a:t>
            </a:r>
          </a:p>
          <a:p>
            <a:r>
              <a:rPr lang="en-US" sz="2800" dirty="0">
                <a:effectLst>
                  <a:outerShdw blurRad="38100" dist="38100" dir="2700000" algn="tl">
                    <a:srgbClr val="000000">
                      <a:alpha val="43137"/>
                    </a:srgbClr>
                  </a:outerShdw>
                </a:effectLst>
              </a:rPr>
              <a:t>To be SANCTIFIED is to be called a SAINT!</a:t>
            </a:r>
          </a:p>
        </p:txBody>
      </p:sp>
    </p:spTree>
    <p:extLst>
      <p:ext uri="{BB962C8B-B14F-4D97-AF65-F5344CB8AC3E}">
        <p14:creationId xmlns:p14="http://schemas.microsoft.com/office/powerpoint/2010/main" val="150416724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8759-9E43-7FE9-873F-924A7B497022}"/>
              </a:ext>
            </a:extLst>
          </p:cNvPr>
          <p:cNvSpPr>
            <a:spLocks noGrp="1"/>
          </p:cNvSpPr>
          <p:nvPr>
            <p:ph type="title"/>
          </p:nvPr>
        </p:nvSpPr>
        <p:spPr>
          <a:xfrm>
            <a:off x="1371600" y="289874"/>
            <a:ext cx="9601200" cy="963891"/>
          </a:xfrm>
        </p:spPr>
        <p:txBody>
          <a:bodyPr>
            <a:normAutofit fontScale="90000"/>
          </a:bodyPr>
          <a:lstStyle/>
          <a:p>
            <a:pPr algn="ctr"/>
            <a:r>
              <a:rPr lang="en-US" sz="6600" dirty="0">
                <a:effectLst>
                  <a:outerShdw blurRad="38100" dist="38100" dir="2700000" algn="tl">
                    <a:srgbClr val="000000">
                      <a:alpha val="43137"/>
                    </a:srgbClr>
                  </a:outerShdw>
                </a:effectLst>
              </a:rPr>
              <a:t>Saints Are Those Who:</a:t>
            </a:r>
          </a:p>
        </p:txBody>
      </p:sp>
      <p:sp>
        <p:nvSpPr>
          <p:cNvPr id="3" name="Content Placeholder 2">
            <a:extLst>
              <a:ext uri="{FF2B5EF4-FFF2-40B4-BE49-F238E27FC236}">
                <a16:creationId xmlns:a16="http://schemas.microsoft.com/office/drawing/2014/main" id="{EB029BAC-F6B2-2BA2-94ED-5A8085AF5BA9}"/>
              </a:ext>
            </a:extLst>
          </p:cNvPr>
          <p:cNvSpPr>
            <a:spLocks noGrp="1"/>
          </p:cNvSpPr>
          <p:nvPr>
            <p:ph idx="1"/>
          </p:nvPr>
        </p:nvSpPr>
        <p:spPr>
          <a:xfrm>
            <a:off x="876693" y="1074656"/>
            <a:ext cx="10416618" cy="5493469"/>
          </a:xfrm>
        </p:spPr>
        <p:txBody>
          <a:bodyPr>
            <a:normAutofit/>
          </a:bodyPr>
          <a:lstStyle/>
          <a:p>
            <a:r>
              <a:rPr lang="en-US" sz="2800" dirty="0">
                <a:effectLst>
                  <a:outerShdw blurRad="38100" dist="38100" dir="2700000" algn="tl">
                    <a:srgbClr val="000000">
                      <a:alpha val="43137"/>
                    </a:srgbClr>
                  </a:outerShdw>
                </a:effectLst>
              </a:rPr>
              <a:t>Know The Truth – John 8:32 NKJV 32 "And you shall know the truth, and the truth shall make you free."</a:t>
            </a:r>
          </a:p>
          <a:p>
            <a:r>
              <a:rPr lang="en-US" sz="2800" dirty="0">
                <a:effectLst>
                  <a:outerShdw blurRad="38100" dist="38100" dir="2700000" algn="tl">
                    <a:srgbClr val="000000">
                      <a:alpha val="43137"/>
                    </a:srgbClr>
                  </a:outerShdw>
                </a:effectLst>
              </a:rPr>
              <a:t>Have taken the REST offered by Christ – Matthew 11:28-30</a:t>
            </a:r>
          </a:p>
          <a:p>
            <a:r>
              <a:rPr lang="en-US" sz="2800" dirty="0">
                <a:effectLst>
                  <a:outerShdw blurRad="38100" dist="38100" dir="2700000" algn="tl">
                    <a:srgbClr val="000000">
                      <a:alpha val="43137"/>
                    </a:srgbClr>
                  </a:outerShdw>
                </a:effectLst>
              </a:rPr>
              <a:t>Have Life through Christ – John 10:10 NKJV 10 "The thief does not come except to steal, and to kill, and to destroy. I have come that they may have life, and that they may have it more abundantly.”</a:t>
            </a:r>
          </a:p>
          <a:p>
            <a:r>
              <a:rPr lang="en-US" sz="2800" dirty="0">
                <a:effectLst>
                  <a:outerShdw blurRad="38100" dist="38100" dir="2700000" algn="tl">
                    <a:srgbClr val="000000">
                      <a:alpha val="43137"/>
                    </a:srgbClr>
                  </a:outerShdw>
                </a:effectLst>
              </a:rPr>
              <a:t>Have Peace In Christ – John 14:27 NKJV 27 "Peace I leave with you, My peace I give to you; not as the world gives do I give to you. Let not your heart be troubled, neither let it be afraid.”</a:t>
            </a:r>
          </a:p>
          <a:p>
            <a:r>
              <a:rPr lang="en-US" sz="2800" dirty="0">
                <a:effectLst>
                  <a:outerShdw blurRad="38100" dist="38100" dir="2700000" algn="tl">
                    <a:srgbClr val="000000">
                      <a:alpha val="43137"/>
                    </a:srgbClr>
                  </a:outerShdw>
                </a:effectLst>
              </a:rPr>
              <a:t>Have an Incorruptible Inheritance – 1 Peter 1:3-5</a:t>
            </a:r>
          </a:p>
        </p:txBody>
      </p:sp>
    </p:spTree>
    <p:extLst>
      <p:ext uri="{BB962C8B-B14F-4D97-AF65-F5344CB8AC3E}">
        <p14:creationId xmlns:p14="http://schemas.microsoft.com/office/powerpoint/2010/main" val="4094788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8759-9E43-7FE9-873F-924A7B497022}"/>
              </a:ext>
            </a:extLst>
          </p:cNvPr>
          <p:cNvSpPr>
            <a:spLocks noGrp="1"/>
          </p:cNvSpPr>
          <p:nvPr>
            <p:ph type="title"/>
          </p:nvPr>
        </p:nvSpPr>
        <p:spPr>
          <a:xfrm>
            <a:off x="876693" y="289874"/>
            <a:ext cx="10586301" cy="681087"/>
          </a:xfrm>
        </p:spPr>
        <p:txBody>
          <a:bodyPr>
            <a:noAutofit/>
          </a:bodyPr>
          <a:lstStyle/>
          <a:p>
            <a:pPr algn="ctr"/>
            <a:r>
              <a:rPr lang="en-US" sz="5400" dirty="0">
                <a:effectLst>
                  <a:outerShdw blurRad="38100" dist="38100" dir="2700000" algn="tl">
                    <a:srgbClr val="000000">
                      <a:alpha val="43137"/>
                    </a:srgbClr>
                  </a:outerShdw>
                </a:effectLst>
              </a:rPr>
              <a:t>How Does One Become A Sinner?</a:t>
            </a:r>
          </a:p>
        </p:txBody>
      </p:sp>
      <p:sp>
        <p:nvSpPr>
          <p:cNvPr id="3" name="Content Placeholder 2">
            <a:extLst>
              <a:ext uri="{FF2B5EF4-FFF2-40B4-BE49-F238E27FC236}">
                <a16:creationId xmlns:a16="http://schemas.microsoft.com/office/drawing/2014/main" id="{EB029BAC-F6B2-2BA2-94ED-5A8085AF5BA9}"/>
              </a:ext>
            </a:extLst>
          </p:cNvPr>
          <p:cNvSpPr>
            <a:spLocks noGrp="1"/>
          </p:cNvSpPr>
          <p:nvPr>
            <p:ph idx="1"/>
          </p:nvPr>
        </p:nvSpPr>
        <p:spPr>
          <a:xfrm>
            <a:off x="622169" y="1008668"/>
            <a:ext cx="11067068" cy="5849331"/>
          </a:xfrm>
        </p:spPr>
        <p:txBody>
          <a:bodyPr>
            <a:normAutofit/>
          </a:bodyPr>
          <a:lstStyle/>
          <a:p>
            <a:r>
              <a:rPr lang="en-US" sz="2800" dirty="0">
                <a:effectLst>
                  <a:outerShdw blurRad="38100" dist="38100" dir="2700000" algn="tl">
                    <a:srgbClr val="000000">
                      <a:alpha val="43137"/>
                    </a:srgbClr>
                  </a:outerShdw>
                </a:effectLst>
              </a:rPr>
              <a:t>Matthew 7:13,14 “narrow {is} the gate and difficult {is} the way which leads to life, and there are few who find it." </a:t>
            </a:r>
          </a:p>
          <a:p>
            <a:r>
              <a:rPr lang="en-US" sz="2800" dirty="0">
                <a:effectLst>
                  <a:outerShdw blurRad="38100" dist="38100" dir="2700000" algn="tl">
                    <a:srgbClr val="000000">
                      <a:alpha val="43137"/>
                    </a:srgbClr>
                  </a:outerShdw>
                </a:effectLst>
              </a:rPr>
              <a:t>Jesus says the Majority Will Not Make It To Heaven!</a:t>
            </a:r>
          </a:p>
          <a:p>
            <a:r>
              <a:rPr lang="en-US" sz="2800" dirty="0">
                <a:effectLst>
                  <a:outerShdw blurRad="38100" dist="38100" dir="2700000" algn="tl">
                    <a:srgbClr val="000000">
                      <a:alpha val="43137"/>
                    </a:srgbClr>
                  </a:outerShdw>
                </a:effectLst>
              </a:rPr>
              <a:t>2 Peter 1:5-7 “giving all diligence, add to your faith virtue, to virtue knowledge, (6) to knowledge self control, to self control perseverance, to perseverance godliness, (7) to godliness brotherly kindness, and to brotherly kindness love." </a:t>
            </a:r>
          </a:p>
          <a:p>
            <a:r>
              <a:rPr lang="en-US" sz="2800" dirty="0">
                <a:effectLst>
                  <a:outerShdw blurRad="38100" dist="38100" dir="2700000" algn="tl">
                    <a:srgbClr val="000000">
                      <a:alpha val="43137"/>
                    </a:srgbClr>
                  </a:outerShdw>
                </a:effectLst>
              </a:rPr>
              <a:t>2 Peter 1:10,11 “Therefore, brethren, be even more diligent to make your calling and election sure, for if you do these things you will never stumble; (11) for so an entrance will be supplied to you abundantly into the everlasting kingdom of our Lord and Savior Jesus Christ."  </a:t>
            </a:r>
          </a:p>
          <a:p>
            <a:r>
              <a:rPr lang="en-US" sz="2800" dirty="0">
                <a:effectLst>
                  <a:outerShdw blurRad="38100" dist="38100" dir="2700000" algn="tl">
                    <a:srgbClr val="000000">
                      <a:alpha val="43137"/>
                    </a:srgbClr>
                  </a:outerShdw>
                </a:effectLst>
              </a:rPr>
              <a:t>OTHER saints will become SINNERS – NOT FAITHFUL  Revelation 2:10</a:t>
            </a:r>
          </a:p>
        </p:txBody>
      </p:sp>
    </p:spTree>
    <p:extLst>
      <p:ext uri="{BB962C8B-B14F-4D97-AF65-F5344CB8AC3E}">
        <p14:creationId xmlns:p14="http://schemas.microsoft.com/office/powerpoint/2010/main" val="371044700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8759-9E43-7FE9-873F-924A7B497022}"/>
              </a:ext>
            </a:extLst>
          </p:cNvPr>
          <p:cNvSpPr>
            <a:spLocks noGrp="1"/>
          </p:cNvSpPr>
          <p:nvPr>
            <p:ph type="title"/>
          </p:nvPr>
        </p:nvSpPr>
        <p:spPr>
          <a:xfrm>
            <a:off x="518475" y="289874"/>
            <a:ext cx="11265030" cy="681087"/>
          </a:xfrm>
        </p:spPr>
        <p:txBody>
          <a:bodyPr>
            <a:noAutofit/>
          </a:bodyPr>
          <a:lstStyle/>
          <a:p>
            <a:pPr algn="ctr"/>
            <a:r>
              <a:rPr lang="en-US" sz="4800" dirty="0">
                <a:effectLst>
                  <a:outerShdw blurRad="38100" dist="38100" dir="2700000" algn="tl">
                    <a:srgbClr val="000000">
                      <a:alpha val="43137"/>
                    </a:srgbClr>
                  </a:outerShdw>
                </a:effectLst>
              </a:rPr>
              <a:t>What Causes A Saint To Become A Sinner?</a:t>
            </a:r>
          </a:p>
        </p:txBody>
      </p:sp>
      <p:sp>
        <p:nvSpPr>
          <p:cNvPr id="3" name="Content Placeholder 2">
            <a:extLst>
              <a:ext uri="{FF2B5EF4-FFF2-40B4-BE49-F238E27FC236}">
                <a16:creationId xmlns:a16="http://schemas.microsoft.com/office/drawing/2014/main" id="{EB029BAC-F6B2-2BA2-94ED-5A8085AF5BA9}"/>
              </a:ext>
            </a:extLst>
          </p:cNvPr>
          <p:cNvSpPr>
            <a:spLocks noGrp="1"/>
          </p:cNvSpPr>
          <p:nvPr>
            <p:ph idx="1"/>
          </p:nvPr>
        </p:nvSpPr>
        <p:spPr>
          <a:xfrm>
            <a:off x="622169" y="1008668"/>
            <a:ext cx="11067068" cy="5849331"/>
          </a:xfrm>
        </p:spPr>
        <p:txBody>
          <a:bodyPr>
            <a:noAutofit/>
          </a:bodyPr>
          <a:lstStyle/>
          <a:p>
            <a:r>
              <a:rPr lang="en-US" sz="2950" dirty="0">
                <a:effectLst>
                  <a:outerShdw blurRad="38100" dist="38100" dir="2700000" algn="tl">
                    <a:srgbClr val="000000">
                      <a:alpha val="43137"/>
                    </a:srgbClr>
                  </a:outerShdw>
                </a:effectLst>
              </a:rPr>
              <a:t>APATHY – “lack of interest, listless conditions, indifference.” (Web.) </a:t>
            </a:r>
          </a:p>
          <a:p>
            <a:r>
              <a:rPr lang="en-US" sz="2950" dirty="0">
                <a:effectLst>
                  <a:outerShdw blurRad="38100" dist="38100" dir="2700000" algn="tl">
                    <a:srgbClr val="000000">
                      <a:alpha val="43137"/>
                    </a:srgbClr>
                  </a:outerShdw>
                </a:effectLst>
              </a:rPr>
              <a:t>Matthew 24:11-13 “the love of many will grow cold.”</a:t>
            </a:r>
          </a:p>
          <a:p>
            <a:r>
              <a:rPr lang="en-US" sz="2950" dirty="0">
                <a:effectLst>
                  <a:outerShdw blurRad="38100" dist="38100" dir="2700000" algn="tl">
                    <a:srgbClr val="000000">
                      <a:alpha val="43137"/>
                    </a:srgbClr>
                  </a:outerShdw>
                </a:effectLst>
              </a:rPr>
              <a:t>Apathy will be the reason who MANY SAINTS lose their eternal souls!</a:t>
            </a:r>
          </a:p>
          <a:p>
            <a:r>
              <a:rPr lang="en-US" sz="2950" dirty="0">
                <a:effectLst>
                  <a:outerShdw blurRad="38100" dist="38100" dir="2700000" algn="tl">
                    <a:srgbClr val="000000">
                      <a:alpha val="43137"/>
                    </a:srgbClr>
                  </a:outerShdw>
                </a:effectLst>
              </a:rPr>
              <a:t>WORLDLINESS – 2 Timothy 4:10 “having loved this present world”</a:t>
            </a:r>
          </a:p>
          <a:p>
            <a:r>
              <a:rPr lang="en-US" sz="2950" dirty="0">
                <a:effectLst>
                  <a:outerShdw blurRad="38100" dist="38100" dir="2700000" algn="tl">
                    <a:srgbClr val="000000">
                      <a:alpha val="43137"/>
                    </a:srgbClr>
                  </a:outerShdw>
                </a:effectLst>
              </a:rPr>
              <a:t>Galatians 5:19-24 “works of the FLESH are evident….”</a:t>
            </a:r>
          </a:p>
          <a:p>
            <a:r>
              <a:rPr lang="en-US" sz="2950" dirty="0">
                <a:effectLst>
                  <a:outerShdw blurRad="38100" dist="38100" dir="2700000" algn="tl">
                    <a:srgbClr val="000000">
                      <a:alpha val="43137"/>
                    </a:srgbClr>
                  </a:outerShdw>
                </a:effectLst>
              </a:rPr>
              <a:t>REVELRIES - "feasts and drinking parties that are protracted till late at night and indulge in revelry."  </a:t>
            </a:r>
          </a:p>
          <a:p>
            <a:r>
              <a:rPr lang="en-US" sz="2950" dirty="0">
                <a:effectLst>
                  <a:outerShdw blurRad="38100" dist="38100" dir="2700000" algn="tl">
                    <a:srgbClr val="000000">
                      <a:alpha val="43137"/>
                    </a:srgbClr>
                  </a:outerShdw>
                </a:effectLst>
              </a:rPr>
              <a:t>Does NOT necessarily describe drunkenness - "sipping of intoxicating beverages." </a:t>
            </a:r>
          </a:p>
        </p:txBody>
      </p:sp>
    </p:spTree>
    <p:extLst>
      <p:ext uri="{BB962C8B-B14F-4D97-AF65-F5344CB8AC3E}">
        <p14:creationId xmlns:p14="http://schemas.microsoft.com/office/powerpoint/2010/main" val="27161670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8759-9E43-7FE9-873F-924A7B497022}"/>
              </a:ext>
            </a:extLst>
          </p:cNvPr>
          <p:cNvSpPr>
            <a:spLocks noGrp="1"/>
          </p:cNvSpPr>
          <p:nvPr>
            <p:ph type="title"/>
          </p:nvPr>
        </p:nvSpPr>
        <p:spPr>
          <a:xfrm>
            <a:off x="518475" y="289874"/>
            <a:ext cx="11265030" cy="681087"/>
          </a:xfrm>
        </p:spPr>
        <p:txBody>
          <a:bodyPr>
            <a:noAutofit/>
          </a:bodyPr>
          <a:lstStyle/>
          <a:p>
            <a:pPr algn="ctr"/>
            <a:r>
              <a:rPr lang="en-US" sz="4800" dirty="0">
                <a:effectLst>
                  <a:outerShdw blurRad="38100" dist="38100" dir="2700000" algn="tl">
                    <a:srgbClr val="000000">
                      <a:alpha val="43137"/>
                    </a:srgbClr>
                  </a:outerShdw>
                </a:effectLst>
              </a:rPr>
              <a:t>What Causes A Saint To Become A Sinner?</a:t>
            </a:r>
          </a:p>
        </p:txBody>
      </p:sp>
      <p:sp>
        <p:nvSpPr>
          <p:cNvPr id="3" name="Content Placeholder 2">
            <a:extLst>
              <a:ext uri="{FF2B5EF4-FFF2-40B4-BE49-F238E27FC236}">
                <a16:creationId xmlns:a16="http://schemas.microsoft.com/office/drawing/2014/main" id="{EB029BAC-F6B2-2BA2-94ED-5A8085AF5BA9}"/>
              </a:ext>
            </a:extLst>
          </p:cNvPr>
          <p:cNvSpPr>
            <a:spLocks noGrp="1"/>
          </p:cNvSpPr>
          <p:nvPr>
            <p:ph idx="1"/>
          </p:nvPr>
        </p:nvSpPr>
        <p:spPr>
          <a:xfrm>
            <a:off x="622169" y="1008668"/>
            <a:ext cx="11067068" cy="5849331"/>
          </a:xfrm>
        </p:spPr>
        <p:txBody>
          <a:bodyPr>
            <a:noAutofit/>
          </a:bodyPr>
          <a:lstStyle/>
          <a:p>
            <a:r>
              <a:rPr lang="en-US" sz="2900" dirty="0">
                <a:effectLst>
                  <a:outerShdw blurRad="38100" dist="38100" dir="2700000" algn="tl">
                    <a:srgbClr val="000000">
                      <a:alpha val="43137"/>
                    </a:srgbClr>
                  </a:outerShdw>
                </a:effectLst>
              </a:rPr>
              <a:t>DISOBEDIENCE – Hebrews 10:25 – Failing to attend assemblies</a:t>
            </a:r>
          </a:p>
          <a:p>
            <a:r>
              <a:rPr lang="en-US" sz="2900" dirty="0">
                <a:effectLst>
                  <a:outerShdw blurRad="38100" dist="38100" dir="2700000" algn="tl">
                    <a:srgbClr val="000000">
                      <a:alpha val="43137"/>
                    </a:srgbClr>
                  </a:outerShdw>
                </a:effectLst>
              </a:rPr>
              <a:t>1 Corinthians 16:1,2 – Failing to give in proportion to prosperity</a:t>
            </a:r>
          </a:p>
          <a:p>
            <a:r>
              <a:rPr lang="en-US" sz="2900" dirty="0">
                <a:effectLst>
                  <a:outerShdw blurRad="38100" dist="38100" dir="2700000" algn="tl">
                    <a:srgbClr val="000000">
                      <a:alpha val="43137"/>
                    </a:srgbClr>
                  </a:outerShdw>
                </a:effectLst>
              </a:rPr>
              <a:t>Hebrews 3:12-15 “hardened through the deceitfulness of sin.”</a:t>
            </a:r>
          </a:p>
          <a:p>
            <a:r>
              <a:rPr lang="en-US" sz="2900" dirty="0">
                <a:effectLst>
                  <a:outerShdw blurRad="38100" dist="38100" dir="2700000" algn="tl">
                    <a:srgbClr val="000000">
                      <a:alpha val="43137"/>
                    </a:srgbClr>
                  </a:outerShdw>
                </a:effectLst>
              </a:rPr>
              <a:t>FALSE DOCTRINES – 1 John 4:1 “Beloved, do not believe every spirit, but test the spirits, whether they are of God; because many false prophets have gone out into the world." </a:t>
            </a:r>
          </a:p>
          <a:p>
            <a:r>
              <a:rPr lang="en-US" sz="2900" dirty="0">
                <a:effectLst>
                  <a:outerShdw blurRad="38100" dist="38100" dir="2700000" algn="tl">
                    <a:srgbClr val="000000">
                      <a:alpha val="43137"/>
                    </a:srgbClr>
                  </a:outerShdw>
                </a:effectLst>
              </a:rPr>
              <a:t>2 John 9-11 “Whoever transgresses and does not abide in the doctrine of Christ does not have God.  He who abides in the doctrine of Christ has both the Father and the Son. If anyone comes to you and does not bring this doctrine, do not receive him into your house nor greet him; for he who greets him shares in his evil deeds.”</a:t>
            </a:r>
          </a:p>
          <a:p>
            <a:endParaRPr lang="en-US" sz="295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7885329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8759-9E43-7FE9-873F-924A7B497022}"/>
              </a:ext>
            </a:extLst>
          </p:cNvPr>
          <p:cNvSpPr>
            <a:spLocks noGrp="1"/>
          </p:cNvSpPr>
          <p:nvPr>
            <p:ph type="title"/>
          </p:nvPr>
        </p:nvSpPr>
        <p:spPr>
          <a:xfrm>
            <a:off x="518475" y="289874"/>
            <a:ext cx="11265030" cy="681087"/>
          </a:xfrm>
        </p:spPr>
        <p:txBody>
          <a:bodyPr>
            <a:noAutofit/>
          </a:bodyPr>
          <a:lstStyle/>
          <a:p>
            <a:pPr algn="ctr"/>
            <a:r>
              <a:rPr lang="en-US" sz="4800" dirty="0">
                <a:effectLst>
                  <a:outerShdw blurRad="38100" dist="38100" dir="2700000" algn="tl">
                    <a:srgbClr val="000000">
                      <a:alpha val="43137"/>
                    </a:srgbClr>
                  </a:outerShdw>
                </a:effectLst>
              </a:rPr>
              <a:t>HEAVEN IS THE GOAL FOR SAINTS</a:t>
            </a:r>
          </a:p>
        </p:txBody>
      </p:sp>
      <p:sp>
        <p:nvSpPr>
          <p:cNvPr id="3" name="Content Placeholder 2">
            <a:extLst>
              <a:ext uri="{FF2B5EF4-FFF2-40B4-BE49-F238E27FC236}">
                <a16:creationId xmlns:a16="http://schemas.microsoft.com/office/drawing/2014/main" id="{EB029BAC-F6B2-2BA2-94ED-5A8085AF5BA9}"/>
              </a:ext>
            </a:extLst>
          </p:cNvPr>
          <p:cNvSpPr>
            <a:spLocks noGrp="1"/>
          </p:cNvSpPr>
          <p:nvPr>
            <p:ph idx="1"/>
          </p:nvPr>
        </p:nvSpPr>
        <p:spPr>
          <a:xfrm>
            <a:off x="622169" y="1008668"/>
            <a:ext cx="11067068" cy="5849331"/>
          </a:xfrm>
        </p:spPr>
        <p:txBody>
          <a:bodyPr>
            <a:noAutofit/>
          </a:bodyPr>
          <a:lstStyle/>
          <a:p>
            <a:r>
              <a:rPr lang="en-US" sz="2900" dirty="0">
                <a:effectLst>
                  <a:outerShdw blurRad="38100" dist="38100" dir="2700000" algn="tl">
                    <a:srgbClr val="000000">
                      <a:alpha val="43137"/>
                    </a:srgbClr>
                  </a:outerShdw>
                </a:effectLst>
              </a:rPr>
              <a:t>John 14:2-3 NKJV 2 "In My Father's house are many mansions; if it were not so, I would have told you. I go to prepare a place for you. 3 "And if I go and prepare a place for you, I will come again and receive you to Myself; that where I am, there you may be also.”</a:t>
            </a:r>
          </a:p>
          <a:p>
            <a:r>
              <a:rPr lang="en-US" sz="2900" dirty="0">
                <a:effectLst>
                  <a:outerShdw blurRad="38100" dist="38100" dir="2700000" algn="tl">
                    <a:srgbClr val="000000">
                      <a:alpha val="43137"/>
                    </a:srgbClr>
                  </a:outerShdw>
                </a:effectLst>
              </a:rPr>
              <a:t>Where is this place?  </a:t>
            </a:r>
          </a:p>
          <a:p>
            <a:r>
              <a:rPr lang="en-US" sz="2900" dirty="0">
                <a:effectLst>
                  <a:outerShdw blurRad="38100" dist="38100" dir="2700000" algn="tl">
                    <a:srgbClr val="000000">
                      <a:alpha val="43137"/>
                    </a:srgbClr>
                  </a:outerShdw>
                </a:effectLst>
              </a:rPr>
              <a:t>Colossians 3:1 “If then you were raised with Christ, seek those things which are above, where Christ is, sitting at the right hand of God.”</a:t>
            </a:r>
          </a:p>
          <a:p>
            <a:r>
              <a:rPr lang="en-US" sz="2900" dirty="0">
                <a:effectLst>
                  <a:outerShdw blurRad="38100" dist="38100" dir="2700000" algn="tl">
                    <a:srgbClr val="000000">
                      <a:alpha val="43137"/>
                    </a:srgbClr>
                  </a:outerShdw>
                </a:effectLst>
              </a:rPr>
              <a:t>Luke 10:20  "...rejoice because your names are written in heaven." </a:t>
            </a:r>
          </a:p>
          <a:p>
            <a:pPr algn="ctr"/>
            <a:r>
              <a:rPr lang="en-US" sz="4400" b="1" i="1" dirty="0">
                <a:effectLst>
                  <a:outerShdw blurRad="38100" dist="38100" dir="2700000" algn="tl">
                    <a:srgbClr val="000000">
                      <a:alpha val="43137"/>
                    </a:srgbClr>
                  </a:outerShdw>
                </a:effectLst>
              </a:rPr>
              <a:t>HEAVEN</a:t>
            </a:r>
            <a:r>
              <a:rPr lang="en-US" sz="4400" dirty="0">
                <a:effectLst>
                  <a:outerShdw blurRad="38100" dist="38100" dir="2700000" algn="tl">
                    <a:srgbClr val="000000">
                      <a:alpha val="43137"/>
                    </a:srgbClr>
                  </a:outerShdw>
                </a:effectLst>
              </a:rPr>
              <a:t> is where </a:t>
            </a:r>
            <a:r>
              <a:rPr lang="en-US" sz="4400" b="1" i="1" dirty="0">
                <a:effectLst>
                  <a:outerShdw blurRad="38100" dist="38100" dir="2700000" algn="tl">
                    <a:srgbClr val="000000">
                      <a:alpha val="43137"/>
                    </a:srgbClr>
                  </a:outerShdw>
                </a:effectLst>
              </a:rPr>
              <a:t>SAINTS ARE HEADED</a:t>
            </a:r>
            <a:r>
              <a:rPr lang="en-US" sz="44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18637823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8759-9E43-7FE9-873F-924A7B497022}"/>
              </a:ext>
            </a:extLst>
          </p:cNvPr>
          <p:cNvSpPr>
            <a:spLocks noGrp="1"/>
          </p:cNvSpPr>
          <p:nvPr>
            <p:ph type="title"/>
          </p:nvPr>
        </p:nvSpPr>
        <p:spPr>
          <a:xfrm>
            <a:off x="518475" y="289874"/>
            <a:ext cx="11265030" cy="681087"/>
          </a:xfrm>
        </p:spPr>
        <p:txBody>
          <a:bodyPr>
            <a:noAutofit/>
          </a:bodyPr>
          <a:lstStyle/>
          <a:p>
            <a:pPr algn="ctr"/>
            <a:r>
              <a:rPr lang="en-US" sz="4800" dirty="0">
                <a:effectLst>
                  <a:outerShdw blurRad="38100" dist="38100" dir="2700000" algn="tl">
                    <a:srgbClr val="000000">
                      <a:alpha val="43137"/>
                    </a:srgbClr>
                  </a:outerShdw>
                </a:effectLst>
              </a:rPr>
              <a:t>WHAT IF A SAINT TURNS INTO A SINNER?</a:t>
            </a:r>
          </a:p>
        </p:txBody>
      </p:sp>
      <p:sp>
        <p:nvSpPr>
          <p:cNvPr id="3" name="Content Placeholder 2">
            <a:extLst>
              <a:ext uri="{FF2B5EF4-FFF2-40B4-BE49-F238E27FC236}">
                <a16:creationId xmlns:a16="http://schemas.microsoft.com/office/drawing/2014/main" id="{EB029BAC-F6B2-2BA2-94ED-5A8085AF5BA9}"/>
              </a:ext>
            </a:extLst>
          </p:cNvPr>
          <p:cNvSpPr>
            <a:spLocks noGrp="1"/>
          </p:cNvSpPr>
          <p:nvPr>
            <p:ph idx="1"/>
          </p:nvPr>
        </p:nvSpPr>
        <p:spPr>
          <a:xfrm>
            <a:off x="622169" y="1008668"/>
            <a:ext cx="11067068" cy="5849331"/>
          </a:xfrm>
        </p:spPr>
        <p:txBody>
          <a:bodyPr>
            <a:noAutofit/>
          </a:bodyPr>
          <a:lstStyle/>
          <a:p>
            <a:r>
              <a:rPr lang="en-US" sz="2900" dirty="0">
                <a:effectLst>
                  <a:outerShdw blurRad="38100" dist="38100" dir="2700000" algn="tl">
                    <a:srgbClr val="000000">
                      <a:alpha val="43137"/>
                    </a:srgbClr>
                  </a:outerShdw>
                </a:effectLst>
              </a:rPr>
              <a:t>Revelation 3:5 "He who overcomes shall be clothed in white garments, and </a:t>
            </a:r>
            <a:r>
              <a:rPr lang="en-US" sz="2900" b="1" u="sng" dirty="0">
                <a:effectLst>
                  <a:outerShdw blurRad="38100" dist="38100" dir="2700000" algn="tl">
                    <a:srgbClr val="000000">
                      <a:alpha val="43137"/>
                    </a:srgbClr>
                  </a:outerShdw>
                </a:effectLst>
              </a:rPr>
              <a:t>I will not blot out his name from the Book of Life</a:t>
            </a:r>
            <a:r>
              <a:rPr lang="en-US" sz="2900" dirty="0">
                <a:effectLst>
                  <a:outerShdw blurRad="38100" dist="38100" dir="2700000" algn="tl">
                    <a:srgbClr val="000000">
                      <a:alpha val="43137"/>
                    </a:srgbClr>
                  </a:outerShdw>
                </a:effectLst>
              </a:rPr>
              <a:t>; but I will confess his name before My Father and before His angels.”</a:t>
            </a:r>
          </a:p>
          <a:p>
            <a:r>
              <a:rPr lang="en-US" sz="2900" dirty="0">
                <a:effectLst>
                  <a:outerShdw blurRad="38100" dist="38100" dir="2700000" algn="tl">
                    <a:srgbClr val="000000">
                      <a:alpha val="43137"/>
                    </a:srgbClr>
                  </a:outerShdw>
                </a:effectLst>
              </a:rPr>
              <a:t>Revelation 21:27 “But there shall by no means enter it anything that defiles, or causes an abomination or a lie, but </a:t>
            </a:r>
            <a:r>
              <a:rPr lang="en-US" sz="2900" b="1" u="sng" dirty="0">
                <a:effectLst>
                  <a:outerShdw blurRad="38100" dist="38100" dir="2700000" algn="tl">
                    <a:srgbClr val="000000">
                      <a:alpha val="43137"/>
                    </a:srgbClr>
                  </a:outerShdw>
                </a:effectLst>
              </a:rPr>
              <a:t>only those who are written in the Lamb's Book of Life</a:t>
            </a:r>
            <a:r>
              <a:rPr lang="en-US" sz="2900" dirty="0">
                <a:effectLst>
                  <a:outerShdw blurRad="38100" dist="38100" dir="2700000" algn="tl">
                    <a:srgbClr val="000000">
                      <a:alpha val="43137"/>
                    </a:srgbClr>
                  </a:outerShdw>
                </a:effectLst>
              </a:rPr>
              <a:t>.”  </a:t>
            </a:r>
          </a:p>
          <a:p>
            <a:r>
              <a:rPr lang="en-US" sz="2900" dirty="0">
                <a:effectLst>
                  <a:outerShdw blurRad="38100" dist="38100" dir="2700000" algn="tl">
                    <a:srgbClr val="000000">
                      <a:alpha val="43137"/>
                    </a:srgbClr>
                  </a:outerShdw>
                </a:effectLst>
              </a:rPr>
              <a:t>Revelation 20:15 “</a:t>
            </a:r>
            <a:r>
              <a:rPr lang="en-US" sz="2900" b="1" dirty="0">
                <a:effectLst>
                  <a:outerShdw blurRad="38100" dist="38100" dir="2700000" algn="tl">
                    <a:srgbClr val="000000">
                      <a:alpha val="43137"/>
                    </a:srgbClr>
                  </a:outerShdw>
                </a:effectLst>
              </a:rPr>
              <a:t>And anyone not found written in the Book of Life was cast into the lake of fire</a:t>
            </a:r>
            <a:r>
              <a:rPr lang="en-US" sz="2900" dirty="0">
                <a:effectLst>
                  <a:outerShdw blurRad="38100" dist="38100" dir="2700000" algn="tl">
                    <a:srgbClr val="000000">
                      <a:alpha val="43137"/>
                    </a:srgbClr>
                  </a:outerShdw>
                </a:effectLst>
              </a:rPr>
              <a:t>.”</a:t>
            </a:r>
          </a:p>
          <a:p>
            <a:r>
              <a:rPr lang="en-US" sz="2800" dirty="0">
                <a:effectLst>
                  <a:outerShdw blurRad="38100" dist="38100" dir="2700000" algn="tl">
                    <a:srgbClr val="000000">
                      <a:alpha val="43137"/>
                    </a:srgbClr>
                  </a:outerShdw>
                </a:effectLst>
              </a:rPr>
              <a:t>Romans 6:16 “Do you not know that to whom you present yourselves slaves to obey, you are that one's slaves whom you obey, whether of </a:t>
            </a:r>
            <a:r>
              <a:rPr lang="en-US" sz="2800" b="1" u="sng" dirty="0">
                <a:effectLst>
                  <a:outerShdw blurRad="38100" dist="38100" dir="2700000" algn="tl">
                    <a:srgbClr val="000000">
                      <a:alpha val="43137"/>
                    </a:srgbClr>
                  </a:outerShdw>
                </a:effectLst>
              </a:rPr>
              <a:t>sin leading to death</a:t>
            </a:r>
            <a:r>
              <a:rPr lang="en-US" sz="2800" dirty="0">
                <a:effectLst>
                  <a:outerShdw blurRad="38100" dist="38100" dir="2700000" algn="tl">
                    <a:srgbClr val="000000">
                      <a:alpha val="43137"/>
                    </a:srgbClr>
                  </a:outerShdw>
                </a:effectLst>
              </a:rPr>
              <a:t>, or of obedience leading to righteousness?”</a:t>
            </a:r>
            <a:endParaRPr lang="en-US" sz="4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05469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8759-9E43-7FE9-873F-924A7B497022}"/>
              </a:ext>
            </a:extLst>
          </p:cNvPr>
          <p:cNvSpPr>
            <a:spLocks noGrp="1"/>
          </p:cNvSpPr>
          <p:nvPr>
            <p:ph type="title"/>
          </p:nvPr>
        </p:nvSpPr>
        <p:spPr>
          <a:xfrm>
            <a:off x="518475" y="289874"/>
            <a:ext cx="11265030" cy="681087"/>
          </a:xfrm>
        </p:spPr>
        <p:txBody>
          <a:bodyPr>
            <a:noAutofit/>
          </a:bodyPr>
          <a:lstStyle/>
          <a:p>
            <a:pPr algn="ctr"/>
            <a:r>
              <a:rPr lang="en-US" dirty="0">
                <a:effectLst>
                  <a:outerShdw blurRad="38100" dist="38100" dir="2700000" algn="tl">
                    <a:srgbClr val="000000">
                      <a:alpha val="43137"/>
                    </a:srgbClr>
                  </a:outerShdw>
                </a:effectLst>
              </a:rPr>
              <a:t>HOW CAN A SINNER TURN BACK TO A SAINT?</a:t>
            </a:r>
          </a:p>
        </p:txBody>
      </p:sp>
      <p:sp>
        <p:nvSpPr>
          <p:cNvPr id="3" name="Content Placeholder 2">
            <a:extLst>
              <a:ext uri="{FF2B5EF4-FFF2-40B4-BE49-F238E27FC236}">
                <a16:creationId xmlns:a16="http://schemas.microsoft.com/office/drawing/2014/main" id="{EB029BAC-F6B2-2BA2-94ED-5A8085AF5BA9}"/>
              </a:ext>
            </a:extLst>
          </p:cNvPr>
          <p:cNvSpPr>
            <a:spLocks noGrp="1"/>
          </p:cNvSpPr>
          <p:nvPr>
            <p:ph idx="1"/>
          </p:nvPr>
        </p:nvSpPr>
        <p:spPr>
          <a:xfrm>
            <a:off x="622169" y="1008668"/>
            <a:ext cx="11067068" cy="5849331"/>
          </a:xfrm>
        </p:spPr>
        <p:txBody>
          <a:bodyPr>
            <a:noAutofit/>
          </a:bodyPr>
          <a:lstStyle/>
          <a:p>
            <a:r>
              <a:rPr lang="en-US" sz="2800" dirty="0">
                <a:effectLst>
                  <a:outerShdw blurRad="38100" dist="38100" dir="2700000" algn="tl">
                    <a:srgbClr val="000000">
                      <a:alpha val="43137"/>
                    </a:srgbClr>
                  </a:outerShdw>
                </a:effectLst>
              </a:rPr>
              <a:t>James 5:19-20 “…if anyone among you wanders from the truth, and someone turns him back,…he who turns a sinner from the error of his way will save a soul from death and cover a multitude of sins.”</a:t>
            </a:r>
          </a:p>
          <a:p>
            <a:r>
              <a:rPr lang="en-US" sz="2800" dirty="0">
                <a:effectLst>
                  <a:outerShdw blurRad="38100" dist="38100" dir="2700000" algn="tl">
                    <a:srgbClr val="000000">
                      <a:alpha val="43137"/>
                    </a:srgbClr>
                  </a:outerShdw>
                </a:effectLst>
              </a:rPr>
              <a:t>Acts 8:22 "Repent therefore of this your wickedness, and pray God if perhaps the thought of your heart may be forgiven you.”</a:t>
            </a:r>
          </a:p>
          <a:p>
            <a:r>
              <a:rPr lang="en-US" sz="2800" dirty="0">
                <a:effectLst>
                  <a:outerShdw blurRad="38100" dist="38100" dir="2700000" algn="tl">
                    <a:srgbClr val="000000">
                      <a:alpha val="43137"/>
                    </a:srgbClr>
                  </a:outerShdw>
                </a:effectLst>
              </a:rPr>
              <a:t>1 John 1:9 “If we confess our sins, He is faithful and just to forgive us our sins and to cleanse us from all unrighteousness.”</a:t>
            </a:r>
          </a:p>
          <a:p>
            <a:r>
              <a:rPr lang="en-US" sz="2800" dirty="0">
                <a:effectLst>
                  <a:outerShdw blurRad="38100" dist="38100" dir="2700000" algn="tl">
                    <a:srgbClr val="000000">
                      <a:alpha val="43137"/>
                    </a:srgbClr>
                  </a:outerShdw>
                </a:effectLst>
              </a:rPr>
              <a:t>Are </a:t>
            </a:r>
            <a:r>
              <a:rPr lang="en-US" sz="2800" b="1" i="1" dirty="0">
                <a:effectLst>
                  <a:outerShdw blurRad="38100" dist="38100" dir="2700000" algn="tl">
                    <a:srgbClr val="000000">
                      <a:alpha val="43137"/>
                    </a:srgbClr>
                  </a:outerShdw>
                </a:effectLst>
              </a:rPr>
              <a:t>YOU</a:t>
            </a:r>
            <a:r>
              <a:rPr lang="en-US" sz="2800" dirty="0">
                <a:effectLst>
                  <a:outerShdw blurRad="38100" dist="38100" dir="2700000" algn="tl">
                    <a:srgbClr val="000000">
                      <a:alpha val="43137"/>
                    </a:srgbClr>
                  </a:outerShdw>
                </a:effectLst>
              </a:rPr>
              <a:t> a </a:t>
            </a:r>
            <a:r>
              <a:rPr lang="en-US" sz="2800" b="1" i="1" dirty="0">
                <a:effectLst>
                  <a:outerShdw blurRad="38100" dist="38100" dir="2700000" algn="tl">
                    <a:srgbClr val="000000">
                      <a:alpha val="43137"/>
                    </a:srgbClr>
                  </a:outerShdw>
                </a:effectLst>
              </a:rPr>
              <a:t>“SAINT TURNED SINNER?”</a:t>
            </a:r>
          </a:p>
          <a:p>
            <a:r>
              <a:rPr lang="en-US" sz="2800" b="1" dirty="0">
                <a:effectLst>
                  <a:outerShdw blurRad="38100" dist="38100" dir="2700000" algn="tl">
                    <a:srgbClr val="000000">
                      <a:alpha val="43137"/>
                    </a:srgbClr>
                  </a:outerShdw>
                </a:effectLst>
              </a:rPr>
              <a:t>Repent</a:t>
            </a:r>
            <a:r>
              <a:rPr lang="en-US" sz="2800" dirty="0">
                <a:effectLst>
                  <a:outerShdw blurRad="38100" dist="38100" dir="2700000" algn="tl">
                    <a:srgbClr val="000000">
                      <a:alpha val="43137"/>
                    </a:srgbClr>
                  </a:outerShdw>
                </a:effectLst>
              </a:rPr>
              <a:t> and </a:t>
            </a:r>
            <a:r>
              <a:rPr lang="en-US" sz="2800" b="1" i="1" dirty="0">
                <a:effectLst>
                  <a:outerShdw blurRad="38100" dist="38100" dir="2700000" algn="tl">
                    <a:srgbClr val="000000">
                      <a:alpha val="43137"/>
                    </a:srgbClr>
                  </a:outerShdw>
                </a:effectLst>
              </a:rPr>
              <a:t>COME BACK!</a:t>
            </a:r>
          </a:p>
          <a:p>
            <a:r>
              <a:rPr lang="en-US" sz="2800" dirty="0">
                <a:effectLst>
                  <a:outerShdw blurRad="38100" dist="38100" dir="2700000" algn="tl">
                    <a:srgbClr val="000000">
                      <a:alpha val="43137"/>
                    </a:srgbClr>
                  </a:outerShdw>
                </a:effectLst>
              </a:rPr>
              <a:t>Never </a:t>
            </a:r>
            <a:r>
              <a:rPr lang="en-US" sz="2800">
                <a:effectLst>
                  <a:outerShdw blurRad="38100" dist="38100" dir="2700000" algn="tl">
                    <a:srgbClr val="000000">
                      <a:alpha val="43137"/>
                    </a:srgbClr>
                  </a:outerShdw>
                </a:effectLst>
              </a:rPr>
              <a:t>been a </a:t>
            </a:r>
            <a:r>
              <a:rPr lang="en-US" sz="2800" b="1" i="1">
                <a:effectLst>
                  <a:outerShdw blurRad="38100" dist="38100" dir="2700000" algn="tl">
                    <a:srgbClr val="000000">
                      <a:alpha val="43137"/>
                    </a:srgbClr>
                  </a:outerShdw>
                </a:effectLst>
              </a:rPr>
              <a:t>“SAINT?”</a:t>
            </a:r>
            <a:endParaRPr lang="en-US" sz="2800" b="1" i="1" dirty="0">
              <a:effectLst>
                <a:outerShdw blurRad="38100" dist="38100" dir="2700000" algn="tl">
                  <a:srgbClr val="000000">
                    <a:alpha val="43137"/>
                  </a:srgbClr>
                </a:outerShdw>
              </a:effectLst>
            </a:endParaRPr>
          </a:p>
          <a:p>
            <a:r>
              <a:rPr lang="en-US" sz="2800" dirty="0">
                <a:effectLst>
                  <a:outerShdw blurRad="38100" dist="38100" dir="2700000" algn="tl">
                    <a:srgbClr val="000000">
                      <a:alpha val="43137"/>
                    </a:srgbClr>
                  </a:outerShdw>
                </a:effectLst>
              </a:rPr>
              <a:t>Why not </a:t>
            </a:r>
            <a:r>
              <a:rPr lang="en-US" sz="2800" b="1" i="1" dirty="0">
                <a:effectLst>
                  <a:outerShdw blurRad="38100" dist="38100" dir="2700000" algn="tl">
                    <a:srgbClr val="000000">
                      <a:alpha val="43137"/>
                    </a:srgbClr>
                  </a:outerShdw>
                </a:effectLst>
              </a:rPr>
              <a:t>OBEY THE GOSPEL OF CHRIST?</a:t>
            </a:r>
            <a:endParaRPr lang="en-US" sz="24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3531538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55A93C-578E-47D2-96A6-AF17136F6BCE}">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7F32B251-29F3-43CE-BD66-A3B48CC7BC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E48938-CE0A-4976-83E6-A8FD4583CC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Travel design</Template>
  <TotalTime>89</TotalTime>
  <Words>1101</Words>
  <Application>Microsoft Office PowerPoint</Application>
  <PresentationFormat>Widescreen</PresentationFormat>
  <Paragraphs>57</Paragraphs>
  <Slides>10</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Franklin Gothic Book</vt:lpstr>
      <vt:lpstr>Crop</vt:lpstr>
      <vt:lpstr>PowerPoint Presentation</vt:lpstr>
      <vt:lpstr>SAINTS</vt:lpstr>
      <vt:lpstr>What Is A Saint?</vt:lpstr>
      <vt:lpstr>Saints Are Those Who:</vt:lpstr>
      <vt:lpstr>How Does One Become A Sinner?</vt:lpstr>
      <vt:lpstr>What Causes A Saint To Become A Sinner?</vt:lpstr>
      <vt:lpstr>What Causes A Saint To Become A Sinner?</vt:lpstr>
      <vt:lpstr>HEAVEN IS THE GOAL FOR SAINTS</vt:lpstr>
      <vt:lpstr>WHAT IF A SAINT TURNS INTO A SINNER?</vt:lpstr>
      <vt:lpstr>HOW CAN A SINNER TURN BACK TO A SAINT?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SAINTS</dc:title>
  <dc:creator>Gailen Evans</dc:creator>
  <cp:lastModifiedBy>Gailen Evans</cp:lastModifiedBy>
  <cp:revision>11</cp:revision>
  <dcterms:created xsi:type="dcterms:W3CDTF">2023-11-22T23:19:50Z</dcterms:created>
  <dcterms:modified xsi:type="dcterms:W3CDTF">2023-11-23T19:06:46Z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